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</p:sldIdLst>
  <p:sldSz cx="9144000" cy="5143500" type="screen16x9"/>
  <p:notesSz cx="6858000" cy="9144000"/>
  <p:defaultTextStyle>
    <a:defPPr>
      <a:defRPr lang="fr-FR"/>
    </a:defPPr>
    <a:lvl1pPr marL="0" algn="l" defTabSz="715792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715792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715792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715792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715792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715792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715792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715792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715792" rtl="0" eaLnBrk="1" latinLnBrk="0" hangingPunct="1">
      <a:defRPr sz="14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B09C"/>
    <a:srgbClr val="2724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54"/>
    <p:restoredTop sz="96534"/>
  </p:normalViewPr>
  <p:slideViewPr>
    <p:cSldViewPr snapToGrid="0" snapToObjects="1">
      <p:cViewPr varScale="1">
        <p:scale>
          <a:sx n="111" d="100"/>
          <a:sy n="111" d="100"/>
        </p:scale>
        <p:origin x="108" y="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7202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28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88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76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726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94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86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60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468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065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4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98D3A-EF32-114A-BDE6-D8B5F57C8278}" type="datetimeFigureOut">
              <a:rPr lang="fr-FR" smtClean="0"/>
              <a:t>28/09/2021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5294D-F4D6-0345-813A-A7F385919D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51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www.mae.fr/ressources-pedagogique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4FB20840-2A35-F14E-850C-053A54C73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Sous-titre 3">
            <a:extLst>
              <a:ext uri="{FF2B5EF4-FFF2-40B4-BE49-F238E27FC236}">
                <a16:creationId xmlns:a16="http://schemas.microsoft.com/office/drawing/2014/main" id="{4D2143E1-957F-DE45-B3AD-DD232AB25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44972" y="3037871"/>
            <a:ext cx="6599027" cy="793688"/>
          </a:xfrm>
        </p:spPr>
        <p:txBody>
          <a:bodyPr anchor="ctr">
            <a:normAutofit fontScale="92500" lnSpcReduction="10000"/>
          </a:bodyPr>
          <a:lstStyle/>
          <a:p>
            <a:pPr algn="l"/>
            <a:r>
              <a:rPr lang="fr-FR" sz="2400" b="1" dirty="0">
                <a:solidFill>
                  <a:srgbClr val="2724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– Jeu de l’Oie « Non au harcèlement » </a:t>
            </a:r>
          </a:p>
          <a:p>
            <a:pPr algn="l"/>
            <a:r>
              <a:rPr lang="fr-FR" sz="2400" b="1" dirty="0">
                <a:solidFill>
                  <a:srgbClr val="2724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Cycle 3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4811FB6-2F8F-BE49-8791-61C07968B74E}"/>
              </a:ext>
            </a:extLst>
          </p:cNvPr>
          <p:cNvCxnSpPr/>
          <p:nvPr/>
        </p:nvCxnSpPr>
        <p:spPr>
          <a:xfrm>
            <a:off x="2457450" y="3105150"/>
            <a:ext cx="0" cy="581025"/>
          </a:xfrm>
          <a:prstGeom prst="line">
            <a:avLst/>
          </a:prstGeom>
          <a:ln w="57150">
            <a:solidFill>
              <a:srgbClr val="2724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875" y="188210"/>
            <a:ext cx="1231939" cy="972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316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69A8906-F214-3B4B-9202-723F79DBA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Sous-titre 3">
            <a:extLst>
              <a:ext uri="{FF2B5EF4-FFF2-40B4-BE49-F238E27FC236}">
                <a16:creationId xmlns:a16="http://schemas.microsoft.com/office/drawing/2014/main" id="{4D2143E1-957F-DE45-B3AD-DD232AB25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8718" y="2022095"/>
            <a:ext cx="5943872" cy="1136742"/>
          </a:xfrm>
        </p:spPr>
        <p:txBody>
          <a:bodyPr anchor="ctr">
            <a:normAutofit/>
          </a:bodyPr>
          <a:lstStyle/>
          <a:p>
            <a:pPr algn="l"/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se procurer l’outil MAE      Jeu de l’Oie « Non  au harcèlement » ? Cycle 3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4811FB6-2F8F-BE49-8791-61C07968B74E}"/>
              </a:ext>
            </a:extLst>
          </p:cNvPr>
          <p:cNvCxnSpPr>
            <a:cxnSpLocks/>
          </p:cNvCxnSpPr>
          <p:nvPr/>
        </p:nvCxnSpPr>
        <p:spPr>
          <a:xfrm>
            <a:off x="2214464" y="2053467"/>
            <a:ext cx="0" cy="99027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812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5753100" y="3531112"/>
            <a:ext cx="3398650" cy="1555893"/>
            <a:chOff x="3494867" y="202370"/>
            <a:chExt cx="3407547" cy="172380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867" y="202370"/>
              <a:ext cx="3407547" cy="1706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 descr="E:\po-alnormand\Mes Documents\Pièces Jointes\trans-2020_logo_MENJS_rv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867" y="1303206"/>
              <a:ext cx="626587" cy="622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Sous-titre 3">
            <a:extLst>
              <a:ext uri="{FF2B5EF4-FFF2-40B4-BE49-F238E27FC236}">
                <a16:creationId xmlns:a16="http://schemas.microsoft.com/office/drawing/2014/main" id="{4D2143E1-957F-DE45-B3AD-DD232AB25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36805" y="1926178"/>
            <a:ext cx="5786937" cy="1291143"/>
          </a:xfrm>
        </p:spPr>
        <p:txBody>
          <a:bodyPr/>
          <a:lstStyle/>
          <a:p>
            <a:pPr algn="l"/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de la partie</a:t>
            </a:r>
            <a:b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deux</a:t>
            </a:r>
            <a:b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 trois lignes</a:t>
            </a:r>
          </a:p>
        </p:txBody>
      </p:sp>
      <p:sp>
        <p:nvSpPr>
          <p:cNvPr id="5" name="Titre 9">
            <a:extLst>
              <a:ext uri="{FF2B5EF4-FFF2-40B4-BE49-F238E27FC236}">
                <a16:creationId xmlns:a16="http://schemas.microsoft.com/office/drawing/2014/main" id="{8922A1BA-5382-1246-8B8B-494D750F5150}"/>
              </a:ext>
            </a:extLst>
          </p:cNvPr>
          <p:cNvSpPr txBox="1">
            <a:spLocks/>
          </p:cNvSpPr>
          <p:nvPr/>
        </p:nvSpPr>
        <p:spPr>
          <a:xfrm>
            <a:off x="514353" y="1055836"/>
            <a:ext cx="8424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dirty="0">
                <a:solidFill>
                  <a:srgbClr val="11B0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Présentation du jeu </a:t>
            </a:r>
          </a:p>
        </p:txBody>
      </p:sp>
      <p:sp>
        <p:nvSpPr>
          <p:cNvPr id="6" name="Espace réservé du contenu 11">
            <a:extLst>
              <a:ext uri="{FF2B5EF4-FFF2-40B4-BE49-F238E27FC236}">
                <a16:creationId xmlns:a16="http://schemas.microsoft.com/office/drawing/2014/main" id="{76684C8F-CC4E-8E4B-92F6-13FC9BBDB237}"/>
              </a:ext>
            </a:extLst>
          </p:cNvPr>
          <p:cNvSpPr txBox="1">
            <a:spLocks/>
          </p:cNvSpPr>
          <p:nvPr/>
        </p:nvSpPr>
        <p:spPr>
          <a:xfrm>
            <a:off x="491318" y="2431118"/>
            <a:ext cx="7882391" cy="2068414"/>
          </a:xfrm>
          <a:prstGeom prst="rect">
            <a:avLst/>
          </a:prstGeom>
        </p:spPr>
        <p:txBody>
          <a:bodyPr numCol="2" spcCol="720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400" b="1" dirty="0">
                <a:solidFill>
                  <a:srgbClr val="2724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</a:t>
            </a:r>
          </a:p>
          <a:p>
            <a:pPr>
              <a:buClr>
                <a:srgbClr val="11B09C"/>
              </a:buClr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Sensibiliser aux risques engendrés par le harcèlement</a:t>
            </a:r>
          </a:p>
          <a:p>
            <a:pPr>
              <a:buClr>
                <a:srgbClr val="11B09C"/>
              </a:buClr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Se positionner que l’enfant soit victime, auteur ou témoin</a:t>
            </a:r>
          </a:p>
          <a:p>
            <a:pPr>
              <a:buClr>
                <a:srgbClr val="11B09C"/>
              </a:buClr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Déclencher des échanges entre pairs</a:t>
            </a:r>
          </a:p>
          <a:p>
            <a:pPr>
              <a:buClr>
                <a:srgbClr val="11B09C"/>
              </a:buClr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Faire réfléchir les élèves sur leur place dans la communauté scolaire </a:t>
            </a:r>
          </a:p>
          <a:p>
            <a:pPr>
              <a:buClr>
                <a:srgbClr val="11B09C"/>
              </a:buClr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Permettre d’agir de manière responsable </a:t>
            </a:r>
          </a:p>
          <a:p>
            <a:pPr marL="0" indent="0">
              <a:buNone/>
            </a:pPr>
            <a:endParaRPr lang="fr-FR" sz="1400" b="1" dirty="0">
              <a:solidFill>
                <a:srgbClr val="2724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400" b="1" dirty="0">
                <a:solidFill>
                  <a:srgbClr val="2724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sujets abordés </a:t>
            </a:r>
          </a:p>
          <a:p>
            <a:pPr>
              <a:buClr>
                <a:srgbClr val="11B09C"/>
              </a:buClr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Harcèlement /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Cyberharcèlement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11B09C"/>
              </a:buClr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Réseaux sociaux  </a:t>
            </a:r>
          </a:p>
          <a:p>
            <a:pPr>
              <a:buClr>
                <a:srgbClr val="11B09C"/>
              </a:buClr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Discrimination </a:t>
            </a:r>
          </a:p>
          <a:p>
            <a:pPr>
              <a:buClr>
                <a:srgbClr val="11B09C"/>
              </a:buClr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Respect de l’intimité </a:t>
            </a:r>
          </a:p>
          <a:p>
            <a:pPr marL="0" indent="0">
              <a:buNone/>
            </a:pPr>
            <a:endParaRPr lang="fr-FR" sz="1400" b="1" dirty="0">
              <a:solidFill>
                <a:srgbClr val="2724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1400" b="1" dirty="0">
              <a:solidFill>
                <a:srgbClr val="2724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1400" b="1" dirty="0">
              <a:solidFill>
                <a:srgbClr val="2724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4DB971E-1943-BE4E-BB56-33AB794CD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2390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14353" y="1606147"/>
            <a:ext cx="73151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Créé par les élèves du lycée professionnel Salvador Allende de Béthune dans le cadre du prix NAH, cette mallette est produite et diffusée par la MAE. 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Elle comprend 5 kits de jeux permettant une exploitation en classe (30 élèves).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051932" y="1177800"/>
            <a:ext cx="1461262" cy="307777"/>
          </a:xfrm>
          <a:prstGeom prst="rect">
            <a:avLst/>
          </a:prstGeom>
          <a:solidFill>
            <a:srgbClr val="11B09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Jeu  de société</a:t>
            </a:r>
          </a:p>
        </p:txBody>
      </p:sp>
    </p:spTree>
    <p:extLst>
      <p:ext uri="{BB962C8B-B14F-4D97-AF65-F5344CB8AC3E}">
        <p14:creationId xmlns:p14="http://schemas.microsoft.com/office/powerpoint/2010/main" val="3453535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9">
            <a:extLst>
              <a:ext uri="{FF2B5EF4-FFF2-40B4-BE49-F238E27FC236}">
                <a16:creationId xmlns:a16="http://schemas.microsoft.com/office/drawing/2014/main" id="{8922A1BA-5382-1246-8B8B-494D750F5150}"/>
              </a:ext>
            </a:extLst>
          </p:cNvPr>
          <p:cNvSpPr txBox="1">
            <a:spLocks/>
          </p:cNvSpPr>
          <p:nvPr/>
        </p:nvSpPr>
        <p:spPr>
          <a:xfrm>
            <a:off x="641353" y="1055836"/>
            <a:ext cx="8424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400" b="1" dirty="0">
                <a:solidFill>
                  <a:srgbClr val="11B0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site </a:t>
            </a:r>
            <a:r>
              <a:rPr lang="fr-FR" sz="2400" b="1" dirty="0">
                <a:solidFill>
                  <a:srgbClr val="11B09C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mae.fr</a:t>
            </a:r>
            <a:endParaRPr lang="fr-FR" sz="2400" b="1" dirty="0">
              <a:solidFill>
                <a:srgbClr val="11B0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contenu 11">
            <a:extLst>
              <a:ext uri="{FF2B5EF4-FFF2-40B4-BE49-F238E27FC236}">
                <a16:creationId xmlns:a16="http://schemas.microsoft.com/office/drawing/2014/main" id="{76684C8F-CC4E-8E4B-92F6-13FC9BBDB237}"/>
              </a:ext>
            </a:extLst>
          </p:cNvPr>
          <p:cNvSpPr txBox="1">
            <a:spLocks/>
          </p:cNvSpPr>
          <p:nvPr/>
        </p:nvSpPr>
        <p:spPr>
          <a:xfrm>
            <a:off x="454112" y="1761152"/>
            <a:ext cx="2938758" cy="310680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Cette ressource est disponible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en prêt </a:t>
            </a:r>
            <a:r>
              <a:rPr lang="fr-FR" sz="1000" i="1" dirty="0">
                <a:latin typeface="Arial" panose="020B0604020202020204" pitchFamily="34" charset="0"/>
                <a:cs typeface="Arial" panose="020B0604020202020204" pitchFamily="34" charset="0"/>
              </a:rPr>
              <a:t>dans la limite des stocks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Rendez-vous sur </a:t>
            </a:r>
            <a:r>
              <a:rPr lang="fr-FR" sz="1400" b="1" dirty="0">
                <a:latin typeface="Arial" panose="020B0604020202020204" pitchFamily="34" charset="0"/>
                <a:cs typeface="Arial" panose="020B0604020202020204" pitchFamily="34" charset="0"/>
              </a:rPr>
              <a:t>mae.fr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200" dirty="0">
                <a:solidFill>
                  <a:srgbClr val="11B09C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https://www.mae.fr/ressources-pedagogiques</a:t>
            </a:r>
            <a:r>
              <a:rPr lang="fr-FR" sz="1200" dirty="0">
                <a:solidFill>
                  <a:srgbClr val="11B0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&gt;&gt; rubrique </a:t>
            </a:r>
            <a:r>
              <a:rPr lang="fr-FR" sz="1400" dirty="0">
                <a:solidFill>
                  <a:srgbClr val="11B0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RESSOURCES PÉDAGOGIQUES »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&gt;&gt; puis </a:t>
            </a:r>
            <a:r>
              <a:rPr lang="fr-FR" sz="1400" dirty="0">
                <a:solidFill>
                  <a:srgbClr val="11B09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FORMULAIRE DE DEMANDES OUTILS »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400" dirty="0">
              <a:solidFill>
                <a:srgbClr val="11B0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Une fois votre demande effectuée, la MAE vous recontactera dans les meilleurs délais.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4DB971E-1943-BE4E-BB56-33AB794CD2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23900"/>
          </a:xfrm>
          <a:prstGeom prst="rect">
            <a:avLst/>
          </a:prstGeom>
        </p:spPr>
      </p:pic>
      <p:sp>
        <p:nvSpPr>
          <p:cNvPr id="10" name="Espace réservé du contenu 11">
            <a:extLst>
              <a:ext uri="{FF2B5EF4-FFF2-40B4-BE49-F238E27FC236}">
                <a16:creationId xmlns:a16="http://schemas.microsoft.com/office/drawing/2014/main" id="{76684C8F-CC4E-8E4B-92F6-13FC9BBDB237}"/>
              </a:ext>
            </a:extLst>
          </p:cNvPr>
          <p:cNvSpPr txBox="1">
            <a:spLocks/>
          </p:cNvSpPr>
          <p:nvPr/>
        </p:nvSpPr>
        <p:spPr>
          <a:xfrm>
            <a:off x="641351" y="1922400"/>
            <a:ext cx="7882391" cy="2574000"/>
          </a:xfrm>
          <a:prstGeom prst="rect">
            <a:avLst/>
          </a:prstGeom>
        </p:spPr>
        <p:txBody>
          <a:bodyPr numCol="1" spcCol="720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11B09C"/>
              </a:buClr>
            </a:pP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3539397" y="1821155"/>
            <a:ext cx="5604603" cy="2649078"/>
            <a:chOff x="2388428" y="2178876"/>
            <a:chExt cx="6218364" cy="293362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981" r="1617" b="4941"/>
            <a:stretch/>
          </p:blipFill>
          <p:spPr bwMode="auto">
            <a:xfrm>
              <a:off x="2388428" y="2178876"/>
              <a:ext cx="6218364" cy="2918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Ellipse 1"/>
            <p:cNvSpPr/>
            <p:nvPr/>
          </p:nvSpPr>
          <p:spPr>
            <a:xfrm>
              <a:off x="2388428" y="4889714"/>
              <a:ext cx="1123627" cy="222789"/>
            </a:xfrm>
            <a:prstGeom prst="ellipse">
              <a:avLst/>
            </a:prstGeom>
            <a:noFill/>
            <a:ln>
              <a:solidFill>
                <a:srgbClr val="11B0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/>
            <p:cNvSpPr/>
            <p:nvPr/>
          </p:nvSpPr>
          <p:spPr>
            <a:xfrm>
              <a:off x="7012983" y="4065721"/>
              <a:ext cx="1339709" cy="222789"/>
            </a:xfrm>
            <a:prstGeom prst="ellipse">
              <a:avLst/>
            </a:prstGeom>
            <a:noFill/>
            <a:ln>
              <a:solidFill>
                <a:srgbClr val="11B0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19484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3">
            <a:extLst>
              <a:ext uri="{FF2B5EF4-FFF2-40B4-BE49-F238E27FC236}">
                <a16:creationId xmlns:a16="http://schemas.microsoft.com/office/drawing/2014/main" id="{4D2143E1-957F-DE45-B3AD-DD232AB254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36805" y="1926178"/>
            <a:ext cx="5786937" cy="1291143"/>
          </a:xfrm>
        </p:spPr>
        <p:txBody>
          <a:bodyPr/>
          <a:lstStyle/>
          <a:p>
            <a:pPr algn="l"/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de la partie</a:t>
            </a:r>
            <a:b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deux</a:t>
            </a:r>
            <a:b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 trois lignes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CE3A24-A5E8-494D-8359-5A0639F00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8846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</TotalTime>
  <Words>218</Words>
  <Application>Microsoft Office PowerPoint</Application>
  <PresentationFormat>Affichage à l'écran (16:9)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Delphine ABECASSIS</cp:lastModifiedBy>
  <cp:revision>44</cp:revision>
  <cp:lastPrinted>2021-09-13T08:55:17Z</cp:lastPrinted>
  <dcterms:created xsi:type="dcterms:W3CDTF">2021-09-13T08:09:15Z</dcterms:created>
  <dcterms:modified xsi:type="dcterms:W3CDTF">2021-09-28T12:27:46Z</dcterms:modified>
</cp:coreProperties>
</file>